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57" r:id="rId8"/>
    <p:sldId id="259" r:id="rId9"/>
    <p:sldId id="274" r:id="rId10"/>
    <p:sldId id="275" r:id="rId11"/>
    <p:sldId id="273" r:id="rId12"/>
    <p:sldId id="27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4D28298-B6C0-41D8-95C6-7A6B488465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D6B791-BB9D-4E9B-A95F-BFB1683D0E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and Mechanisms of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</a:p>
          <a:p>
            <a:r>
              <a:rPr lang="en-US" dirty="0" smtClean="0"/>
              <a:t>Considering Animal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9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Depression Theories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(from Treatments and 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Neuroinflammation</a:t>
            </a:r>
          </a:p>
          <a:p>
            <a:pPr lvl="1"/>
            <a:r>
              <a:rPr lang="en-US" sz="2800" dirty="0" smtClean="0"/>
              <a:t>Activated by social stress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↑ </a:t>
            </a:r>
            <a:r>
              <a:rPr lang="en-US" sz="2800" dirty="0" smtClean="0">
                <a:latin typeface="Tw Cen MT" panose="020B0602020104020603" pitchFamily="34" charset="0"/>
                <a:cs typeface="Times New Roman"/>
              </a:rPr>
              <a:t>cytokines: IL</a:t>
            </a:r>
            <a:r>
              <a:rPr lang="en-US" sz="2800" baseline="-25000" dirty="0" smtClean="0">
                <a:latin typeface="Tw Cen MT" panose="020B0602020104020603" pitchFamily="34" charset="0"/>
                <a:cs typeface="Times New Roman"/>
              </a:rPr>
              <a:t>1</a:t>
            </a:r>
            <a:r>
              <a:rPr lang="en-US" sz="2800" dirty="0" smtClean="0">
                <a:latin typeface="Tw Cen MT" panose="020B0602020104020603" pitchFamily="34" charset="0"/>
                <a:cs typeface="Times New Roman"/>
              </a:rPr>
              <a:t>, IL</a:t>
            </a:r>
            <a:r>
              <a:rPr lang="en-US" sz="2800" baseline="-25000" dirty="0">
                <a:latin typeface="Tw Cen MT" panose="020B0602020104020603" pitchFamily="34" charset="0"/>
                <a:cs typeface="Times New Roman"/>
              </a:rPr>
              <a:t>6</a:t>
            </a:r>
            <a:r>
              <a:rPr lang="en-US" sz="2800" dirty="0" smtClean="0">
                <a:latin typeface="Tw Cen MT" panose="020B0602020104020603" pitchFamily="34" charset="0"/>
                <a:cs typeface="Times New Roman"/>
              </a:rPr>
              <a:t>, TNF</a:t>
            </a:r>
            <a:r>
              <a:rPr lang="el-GR" sz="2800" baseline="-25000" dirty="0" smtClean="0">
                <a:latin typeface="Times New Roman"/>
                <a:cs typeface="Times New Roman"/>
              </a:rPr>
              <a:t>α</a:t>
            </a:r>
            <a:endParaRPr lang="en-US" sz="2800" baseline="-25000" dirty="0" smtClean="0">
              <a:latin typeface="Tw Cen MT" panose="020B0602020104020603" pitchFamily="34" charset="0"/>
              <a:cs typeface="Times New Roman"/>
            </a:endParaRPr>
          </a:p>
          <a:p>
            <a:pPr lvl="2"/>
            <a:r>
              <a:rPr lang="en-US" sz="2800" dirty="0" smtClean="0">
                <a:latin typeface="Tw Cen MT" panose="020B0602020104020603" pitchFamily="34" charset="0"/>
                <a:cs typeface="Times New Roman"/>
              </a:rPr>
              <a:t>Similar to Major Depression</a:t>
            </a:r>
          </a:p>
          <a:p>
            <a:pPr lvl="2"/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↓ </a:t>
            </a:r>
            <a:r>
              <a:rPr lang="en-US" sz="2800" dirty="0" smtClean="0">
                <a:latin typeface="Tw Cen MT" panose="020B0602020104020603" pitchFamily="34" charset="0"/>
                <a:cs typeface="Times New Roman"/>
              </a:rPr>
              <a:t>BDNF and other neurotrophins</a:t>
            </a:r>
            <a:endParaRPr lang="en-US" sz="2800" dirty="0">
              <a:latin typeface="Tw Cen MT" panose="020B0602020104020603" pitchFamily="34" charset="0"/>
              <a:cs typeface="Times New Roman"/>
            </a:endParaRPr>
          </a:p>
          <a:p>
            <a:r>
              <a:rPr lang="en-US" sz="3200" dirty="0" smtClean="0"/>
              <a:t>Depression induces </a:t>
            </a:r>
            <a:r>
              <a:rPr lang="en-US" sz="3200" dirty="0">
                <a:latin typeface="Times New Roman"/>
                <a:cs typeface="Times New Roman"/>
              </a:rPr>
              <a:t>↑ </a:t>
            </a:r>
            <a:r>
              <a:rPr lang="en-US" sz="3200" dirty="0" smtClean="0"/>
              <a:t>inflammatory responses </a:t>
            </a:r>
          </a:p>
          <a:p>
            <a:pPr lvl="1"/>
            <a:r>
              <a:rPr lang="en-US" sz="2800" dirty="0" smtClean="0"/>
              <a:t>to stress</a:t>
            </a:r>
          </a:p>
          <a:p>
            <a:r>
              <a:rPr lang="en-US" sz="3200" dirty="0" smtClean="0"/>
              <a:t>Gut-Brain Connection</a:t>
            </a:r>
          </a:p>
          <a:p>
            <a:pPr lvl="1"/>
            <a:r>
              <a:rPr lang="en-US" sz="2800" dirty="0" smtClean="0"/>
              <a:t>Probiotic diversity reduces depression</a:t>
            </a:r>
          </a:p>
        </p:txBody>
      </p:sp>
    </p:spTree>
    <p:extLst>
      <p:ext uri="{BB962C8B-B14F-4D97-AF65-F5344CB8AC3E}">
        <p14:creationId xmlns:p14="http://schemas.microsoft.com/office/powerpoint/2010/main" val="239824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Depression Theories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(from Treatments and 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Social Stress</a:t>
            </a:r>
          </a:p>
          <a:p>
            <a:pPr lvl="1"/>
            <a:r>
              <a:rPr lang="en-US" sz="2800" dirty="0" smtClean="0"/>
              <a:t>Clinically linked to depression in humans</a:t>
            </a:r>
          </a:p>
          <a:p>
            <a:pPr lvl="1"/>
            <a:r>
              <a:rPr lang="en-US" sz="2800" dirty="0" smtClean="0"/>
              <a:t>Links Childhood Trauma to Depression</a:t>
            </a:r>
          </a:p>
          <a:p>
            <a:pPr lvl="1"/>
            <a:r>
              <a:rPr lang="en-US" sz="2800" dirty="0" smtClean="0"/>
              <a:t>Dramatically effects 5-HT, DA, and NE concentrations</a:t>
            </a:r>
          </a:p>
          <a:p>
            <a:pPr lvl="1"/>
            <a:r>
              <a:rPr lang="en-US" sz="2800" dirty="0" smtClean="0"/>
              <a:t>Promotes epigenetic changes</a:t>
            </a:r>
          </a:p>
          <a:p>
            <a:pPr lvl="2"/>
            <a:r>
              <a:rPr lang="en-US" sz="2800" dirty="0" smtClean="0"/>
              <a:t>Enhances expression of 5-HT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-LPR (short version)</a:t>
            </a:r>
          </a:p>
          <a:p>
            <a:pPr lvl="3"/>
            <a:r>
              <a:rPr lang="en-US" sz="2600" dirty="0" smtClean="0"/>
              <a:t>For carriers of the gene mutant</a:t>
            </a:r>
          </a:p>
          <a:p>
            <a:pPr lvl="3"/>
            <a:r>
              <a:rPr lang="en-US" sz="2600" dirty="0" smtClean="0">
                <a:latin typeface="Times New Roman"/>
                <a:cs typeface="Times New Roman"/>
              </a:rPr>
              <a:t>↓ </a:t>
            </a:r>
            <a:r>
              <a:rPr lang="en-US" sz="2400" dirty="0" smtClean="0"/>
              <a:t>5-HT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expression </a:t>
            </a:r>
            <a:r>
              <a:rPr lang="en-US" sz="2400" dirty="0" smtClean="0">
                <a:latin typeface="Times New Roman"/>
                <a:cs typeface="Times New Roman"/>
              </a:rPr>
              <a:t>→ ↑ </a:t>
            </a:r>
            <a:r>
              <a:rPr lang="en-US" sz="2400" dirty="0" smtClean="0"/>
              <a:t>synaptic 5-HT</a:t>
            </a:r>
          </a:p>
          <a:p>
            <a:pPr lvl="3"/>
            <a:r>
              <a:rPr lang="en-US" sz="2400" dirty="0">
                <a:latin typeface="Times New Roman"/>
                <a:cs typeface="Times New Roman"/>
              </a:rPr>
              <a:t>↑ </a:t>
            </a:r>
            <a:r>
              <a:rPr lang="en-US" sz="2400" dirty="0" smtClean="0"/>
              <a:t>Amygdala response to fear and stress</a:t>
            </a:r>
          </a:p>
          <a:p>
            <a:pPr lvl="3"/>
            <a:r>
              <a:rPr lang="en-US" sz="2400" dirty="0" smtClean="0"/>
              <a:t>Greater susceptibility to Depression</a:t>
            </a:r>
          </a:p>
        </p:txBody>
      </p:sp>
    </p:spTree>
    <p:extLst>
      <p:ext uri="{BB962C8B-B14F-4D97-AF65-F5344CB8AC3E}">
        <p14:creationId xmlns:p14="http://schemas.microsoft.com/office/powerpoint/2010/main" val="163634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Chronic Social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Links many of the other theories</a:t>
            </a:r>
            <a:endParaRPr lang="en-US" sz="2400" dirty="0" smtClean="0"/>
          </a:p>
        </p:txBody>
      </p:sp>
      <p:sp>
        <p:nvSpPr>
          <p:cNvPr id="4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0" y="1905000"/>
            <a:ext cx="389168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9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Pre-clinical models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Animal Models of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Pre-Clinical Models should have</a:t>
            </a:r>
            <a:br>
              <a:rPr lang="en-US" sz="4000" dirty="0" smtClean="0"/>
            </a:br>
            <a:r>
              <a:rPr lang="en-US" sz="4000" dirty="0"/>
              <a:t>Construct, </a:t>
            </a:r>
            <a:r>
              <a:rPr lang="en-US" sz="4000" dirty="0" smtClean="0"/>
              <a:t>Face, &amp; Predictive Validity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Construct Validity</a:t>
            </a:r>
          </a:p>
          <a:p>
            <a:pPr lvl="1"/>
            <a:r>
              <a:rPr lang="en-US" sz="2800" dirty="0" smtClean="0"/>
              <a:t>Experimental Conditions replicate </a:t>
            </a:r>
          </a:p>
          <a:p>
            <a:pPr lvl="2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ause</a:t>
            </a:r>
            <a:r>
              <a:rPr lang="en-US" sz="2800" dirty="0" smtClean="0"/>
              <a:t> of the disease</a:t>
            </a:r>
          </a:p>
          <a:p>
            <a:pPr lvl="2"/>
            <a:r>
              <a:rPr lang="en-US" sz="2800" dirty="0" smtClean="0"/>
              <a:t>Difficult when </a:t>
            </a:r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causes</a:t>
            </a:r>
            <a:r>
              <a:rPr lang="en-US" sz="2800" dirty="0" smtClean="0"/>
              <a:t> are not completely known</a:t>
            </a:r>
          </a:p>
          <a:p>
            <a:r>
              <a:rPr lang="en-US" sz="3200" dirty="0" smtClean="0"/>
              <a:t>Face Validity</a:t>
            </a:r>
          </a:p>
          <a:p>
            <a:pPr lvl="1"/>
            <a:r>
              <a:rPr lang="en-US" sz="2800" dirty="0" smtClean="0"/>
              <a:t>Model Symptoms replicate </a:t>
            </a:r>
            <a:endParaRPr lang="en-US" sz="2800" dirty="0"/>
          </a:p>
          <a:p>
            <a:pPr lvl="2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Indications</a:t>
            </a:r>
            <a:r>
              <a:rPr lang="en-US" sz="2800" dirty="0" smtClean="0"/>
              <a:t> </a:t>
            </a:r>
            <a:r>
              <a:rPr lang="en-US" sz="2800" dirty="0"/>
              <a:t>of the disease</a:t>
            </a:r>
          </a:p>
          <a:p>
            <a:r>
              <a:rPr lang="en-US" sz="3200" dirty="0" smtClean="0"/>
              <a:t>Predictive Validity</a:t>
            </a:r>
          </a:p>
          <a:p>
            <a:pPr lvl="1"/>
            <a:r>
              <a:rPr lang="en-US" sz="2800" dirty="0" smtClean="0"/>
              <a:t>Animal response to therapy predicts clinical success</a:t>
            </a:r>
          </a:p>
        </p:txBody>
      </p:sp>
    </p:spTree>
    <p:extLst>
      <p:ext uri="{BB962C8B-B14F-4D97-AF65-F5344CB8AC3E}">
        <p14:creationId xmlns:p14="http://schemas.microsoft.com/office/powerpoint/2010/main" val="69236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Pre-Clinical Models should have</a:t>
            </a:r>
            <a:br>
              <a:rPr lang="en-US" sz="4000" dirty="0" smtClean="0"/>
            </a:br>
            <a:r>
              <a:rPr lang="en-US" sz="4000" dirty="0"/>
              <a:t>Construct, </a:t>
            </a:r>
            <a:r>
              <a:rPr lang="en-US" sz="4000" dirty="0" smtClean="0"/>
              <a:t>Face, &amp; Predictive Validity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 Administration</a:t>
            </a:r>
          </a:p>
          <a:p>
            <a:pPr lvl="1"/>
            <a:r>
              <a:rPr lang="en-US" sz="2800" dirty="0" smtClean="0"/>
              <a:t>e.g. </a:t>
            </a:r>
            <a:r>
              <a:rPr lang="en-US" sz="2800" dirty="0" err="1" smtClean="0"/>
              <a:t>Retinoids</a:t>
            </a:r>
            <a:r>
              <a:rPr lang="en-US" sz="2800" dirty="0" smtClean="0"/>
              <a:t> (Stress Axis)</a:t>
            </a:r>
          </a:p>
          <a:p>
            <a:pPr lvl="1"/>
            <a:r>
              <a:rPr lang="en-US" sz="2800" dirty="0" smtClean="0"/>
              <a:t>Cytokines (Immune Function)</a:t>
            </a:r>
          </a:p>
          <a:p>
            <a:r>
              <a:rPr lang="en-US" sz="3200" dirty="0" smtClean="0"/>
              <a:t>Genetic knockouts</a:t>
            </a:r>
          </a:p>
          <a:p>
            <a:pPr lvl="1"/>
            <a:r>
              <a:rPr lang="en-US" sz="2800" dirty="0" smtClean="0"/>
              <a:t> </a:t>
            </a:r>
          </a:p>
          <a:p>
            <a:r>
              <a:rPr lang="en-US" sz="3200" dirty="0" smtClean="0"/>
              <a:t>Surgery</a:t>
            </a:r>
          </a:p>
          <a:p>
            <a:pPr lvl="1"/>
            <a:r>
              <a:rPr lang="en-US" sz="2800" dirty="0" smtClean="0"/>
              <a:t>Olfactory Bulbectomy</a:t>
            </a:r>
          </a:p>
        </p:txBody>
      </p:sp>
    </p:spTree>
    <p:extLst>
      <p:ext uri="{BB962C8B-B14F-4D97-AF65-F5344CB8AC3E}">
        <p14:creationId xmlns:p14="http://schemas.microsoft.com/office/powerpoint/2010/main" val="61944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Pre-Clinical Models should have</a:t>
            </a:r>
            <a:br>
              <a:rPr lang="en-US" sz="4000" dirty="0" smtClean="0"/>
            </a:br>
            <a:r>
              <a:rPr lang="en-US" sz="4000" dirty="0"/>
              <a:t>Construct, </a:t>
            </a:r>
            <a:r>
              <a:rPr lang="en-US" sz="4000" dirty="0" smtClean="0"/>
              <a:t>Face, &amp; Predictive Validity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Learned Helplessness </a:t>
            </a:r>
          </a:p>
          <a:p>
            <a:pPr lvl="1"/>
            <a:r>
              <a:rPr lang="en-US" sz="2800" dirty="0" smtClean="0"/>
              <a:t>Inescapable foot shock; short-term only</a:t>
            </a:r>
          </a:p>
          <a:p>
            <a:r>
              <a:rPr lang="en-US" sz="3200" dirty="0" smtClean="0"/>
              <a:t>Chronic Mild Stress </a:t>
            </a:r>
          </a:p>
          <a:p>
            <a:pPr lvl="1"/>
            <a:r>
              <a:rPr lang="en-US" sz="2800" dirty="0" smtClean="0"/>
              <a:t>6-7 stressors changed daily and randomly</a:t>
            </a:r>
          </a:p>
          <a:p>
            <a:pPr lvl="1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deprivation, wet bedding, tilting cage, isolation, crowding, changed lighting rhythm, cage vibration, food deprivation, forced swim, intermittent white noise…</a:t>
            </a:r>
          </a:p>
          <a:p>
            <a:pPr lvl="1"/>
            <a:r>
              <a:rPr lang="en-US" sz="2800" dirty="0" smtClean="0"/>
              <a:t>no social component</a:t>
            </a:r>
          </a:p>
          <a:p>
            <a:pPr lvl="2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Models with a social component</a:t>
            </a:r>
          </a:p>
          <a:p>
            <a:pPr lvl="2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the most translatable to Clinical Success</a:t>
            </a:r>
          </a:p>
          <a:p>
            <a:r>
              <a:rPr lang="en-US" sz="3200" dirty="0" smtClean="0"/>
              <a:t>Chronic </a:t>
            </a:r>
            <a:r>
              <a:rPr lang="en-US" sz="3200" dirty="0"/>
              <a:t>Social Isolation </a:t>
            </a:r>
          </a:p>
        </p:txBody>
      </p:sp>
    </p:spTree>
    <p:extLst>
      <p:ext uri="{BB962C8B-B14F-4D97-AF65-F5344CB8AC3E}">
        <p14:creationId xmlns:p14="http://schemas.microsoft.com/office/powerpoint/2010/main" val="296246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ocial Inter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04" y="4739466"/>
            <a:ext cx="2950996" cy="16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Models have greater</a:t>
            </a:r>
            <a:br>
              <a:rPr lang="en-US" sz="4000" dirty="0" smtClean="0"/>
            </a:br>
            <a:r>
              <a:rPr lang="en-US" sz="4000" dirty="0"/>
              <a:t>Construct, </a:t>
            </a:r>
            <a:r>
              <a:rPr lang="en-US" sz="4000" dirty="0" smtClean="0"/>
              <a:t>Face, &amp; Predictive Validity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Social Stress</a:t>
            </a:r>
          </a:p>
          <a:p>
            <a:pPr lvl="1"/>
            <a:r>
              <a:rPr lang="en-US" sz="2800" dirty="0" smtClean="0"/>
              <a:t>10 days of defeat</a:t>
            </a:r>
          </a:p>
          <a:p>
            <a:pPr lvl="1"/>
            <a:r>
              <a:rPr lang="en-US" sz="2800" dirty="0" smtClean="0"/>
              <a:t>Paired with a Novel for 10 min each day</a:t>
            </a:r>
          </a:p>
          <a:p>
            <a:pPr lvl="1"/>
            <a:r>
              <a:rPr lang="en-US" sz="2800" dirty="0" smtClean="0"/>
              <a:t>Cohabits with Aggressor, separated by wire mesh</a:t>
            </a:r>
          </a:p>
          <a:p>
            <a:pPr lvl="1"/>
            <a:r>
              <a:rPr lang="en-US" sz="2800" dirty="0" smtClean="0"/>
              <a:t>Followed by tests of despair and anhedonia</a:t>
            </a:r>
          </a:p>
          <a:p>
            <a:r>
              <a:rPr lang="en-US" sz="3200" dirty="0" smtClean="0"/>
              <a:t>Stress-Alternatives Model (Summers Lab)</a:t>
            </a:r>
          </a:p>
          <a:p>
            <a:pPr lvl="1"/>
            <a:r>
              <a:rPr lang="en-US" sz="2800" dirty="0" smtClean="0"/>
              <a:t>Depression and Anxiety</a:t>
            </a:r>
          </a:p>
          <a:p>
            <a:pPr lvl="1"/>
            <a:r>
              <a:rPr lang="en-US" sz="2800" dirty="0" smtClean="0"/>
              <a:t>4 days of novel social aggression</a:t>
            </a:r>
          </a:p>
          <a:p>
            <a:pPr lvl="1"/>
            <a:r>
              <a:rPr lang="en-US" sz="2800" dirty="0" smtClean="0"/>
              <a:t>Escape is possible for the test animal only</a:t>
            </a:r>
          </a:p>
        </p:txBody>
      </p:sp>
      <p:pic>
        <p:nvPicPr>
          <p:cNvPr id="4098" name="Picture 2" descr="Image result for chronic social def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960155" cy="12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0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the rubber meets the road for Validity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Depressive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Behavioral Despair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51174"/>
          <a:stretch>
            <a:fillRect/>
          </a:stretch>
        </p:blipFill>
        <p:spPr bwMode="auto">
          <a:xfrm>
            <a:off x="5655082" y="2496844"/>
            <a:ext cx="2477334" cy="283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8148" t="40000" r="13333"/>
          <a:stretch>
            <a:fillRect/>
          </a:stretch>
        </p:blipFill>
        <p:spPr bwMode="auto">
          <a:xfrm>
            <a:off x="1159282" y="2496844"/>
            <a:ext cx="2729643" cy="283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477963" y="1887538"/>
            <a:ext cx="2189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ill Sans MT" pitchFamily="34" charset="0"/>
              </a:rPr>
              <a:t>F</a:t>
            </a:r>
            <a:r>
              <a:rPr lang="en-US" altLang="en-US" sz="1200" dirty="0">
                <a:latin typeface="Gill Sans MT" pitchFamily="34" charset="0"/>
              </a:rPr>
              <a:t>orced</a:t>
            </a:r>
            <a:r>
              <a:rPr lang="en-US" altLang="en-US" sz="3600" dirty="0">
                <a:latin typeface="Gill Sans MT" pitchFamily="34" charset="0"/>
              </a:rPr>
              <a:t> S</a:t>
            </a:r>
            <a:r>
              <a:rPr lang="en-US" altLang="en-US" sz="1200" dirty="0">
                <a:latin typeface="Gill Sans MT" pitchFamily="34" charset="0"/>
              </a:rPr>
              <a:t>wim</a:t>
            </a:r>
            <a:r>
              <a:rPr lang="en-US" altLang="en-US" sz="3600" dirty="0">
                <a:latin typeface="Gill Sans MT" pitchFamily="34" charset="0"/>
              </a:rPr>
              <a:t> T</a:t>
            </a:r>
            <a:r>
              <a:rPr lang="en-US" altLang="en-US" sz="1200" dirty="0">
                <a:latin typeface="Gill Sans MT" pitchFamily="34" charset="0"/>
              </a:rPr>
              <a:t>est</a:t>
            </a:r>
            <a:endParaRPr lang="en-US" altLang="en-US" sz="3600" dirty="0">
              <a:latin typeface="Gill Sans MT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468938" y="1887538"/>
            <a:ext cx="307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Gill Sans MT" pitchFamily="34" charset="0"/>
              </a:rPr>
              <a:t>T</a:t>
            </a:r>
            <a:r>
              <a:rPr lang="en-US" altLang="en-US" sz="1600">
                <a:latin typeface="Gill Sans MT" pitchFamily="34" charset="0"/>
              </a:rPr>
              <a:t>ail        </a:t>
            </a:r>
            <a:r>
              <a:rPr lang="en-US" altLang="en-US" sz="3600">
                <a:latin typeface="Gill Sans MT" pitchFamily="34" charset="0"/>
              </a:rPr>
              <a:t> S</a:t>
            </a:r>
            <a:r>
              <a:rPr lang="en-US" altLang="en-US" sz="1600">
                <a:latin typeface="Gill Sans MT" pitchFamily="34" charset="0"/>
              </a:rPr>
              <a:t>uspension</a:t>
            </a:r>
            <a:r>
              <a:rPr lang="en-US" altLang="en-US" sz="3600">
                <a:latin typeface="Gill Sans MT" pitchFamily="34" charset="0"/>
              </a:rPr>
              <a:t>T</a:t>
            </a:r>
            <a:r>
              <a:rPr lang="en-US" altLang="en-US" sz="1600">
                <a:latin typeface="Gill Sans MT" pitchFamily="34" charset="0"/>
              </a:rPr>
              <a:t>est</a:t>
            </a:r>
            <a:endParaRPr lang="en-US" altLang="en-US" sz="360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638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by how long it takes the test animal to stop moving</a:t>
            </a:r>
          </a:p>
          <a:p>
            <a:r>
              <a:rPr lang="en-US" dirty="0" smtClean="0"/>
              <a:t>More movement: supposed to equate to less despair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9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Depressive Disorder</a:t>
            </a:r>
            <a:br>
              <a:rPr lang="en-US" dirty="0" smtClean="0"/>
            </a:br>
            <a:r>
              <a:rPr lang="en-US" dirty="0" smtClean="0"/>
              <a:t>Clinical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Clinical Symptoms vary</a:t>
            </a:r>
          </a:p>
          <a:p>
            <a:pPr lvl="1"/>
            <a:r>
              <a:rPr lang="en-US" sz="2800" dirty="0"/>
              <a:t>reduced </a:t>
            </a:r>
            <a:r>
              <a:rPr lang="en-US" sz="2800" dirty="0"/>
              <a:t>mood, pleasure </a:t>
            </a:r>
            <a:r>
              <a:rPr lang="en-US" sz="2800" dirty="0"/>
              <a:t>and </a:t>
            </a:r>
            <a:r>
              <a:rPr lang="en-US" sz="2800" dirty="0"/>
              <a:t>concentration</a:t>
            </a:r>
            <a:endParaRPr lang="en-US" sz="2800" dirty="0"/>
          </a:p>
          <a:p>
            <a:pPr lvl="1"/>
            <a:r>
              <a:rPr lang="en-US" sz="2800" dirty="0"/>
              <a:t>disturbed </a:t>
            </a:r>
            <a:r>
              <a:rPr lang="en-US" sz="2800" dirty="0"/>
              <a:t>sleep, increased </a:t>
            </a:r>
            <a:r>
              <a:rPr lang="en-US" sz="2800" dirty="0" smtClean="0"/>
              <a:t>fatigue, irritability</a:t>
            </a:r>
            <a:endParaRPr lang="en-US" sz="2800" dirty="0"/>
          </a:p>
          <a:p>
            <a:pPr lvl="1"/>
            <a:r>
              <a:rPr lang="en-US" sz="2800" dirty="0"/>
              <a:t>loss </a:t>
            </a:r>
            <a:r>
              <a:rPr lang="en-US" sz="2800" dirty="0"/>
              <a:t>of </a:t>
            </a:r>
            <a:r>
              <a:rPr lang="en-US" sz="2800" dirty="0" smtClean="0"/>
              <a:t>self-worth, suicide risk</a:t>
            </a:r>
            <a:endParaRPr lang="en-US" sz="2800" dirty="0"/>
          </a:p>
          <a:p>
            <a:pPr lvl="1"/>
            <a:r>
              <a:rPr lang="en-US" sz="2800" dirty="0"/>
              <a:t>May re</a:t>
            </a:r>
            <a:r>
              <a:rPr lang="en-US" sz="2800" dirty="0" smtClean="0"/>
              <a:t>present unique disorders</a:t>
            </a:r>
          </a:p>
          <a:p>
            <a:r>
              <a:rPr lang="en-U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Struggle to Cope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800" dirty="0" smtClean="0"/>
              <a:t>with daily </a:t>
            </a:r>
            <a:r>
              <a:rPr lang="en-US" sz="2800" dirty="0"/>
              <a:t>personal and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social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lives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Often has a Social component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Comorbid</a:t>
            </a:r>
            <a:r>
              <a:rPr lang="en-US" sz="3200" dirty="0" smtClean="0"/>
              <a:t> </a:t>
            </a:r>
            <a:r>
              <a:rPr lang="en-US" sz="3200" dirty="0"/>
              <a:t>with other health conditions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85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Anhedonia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638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by preference for sugar water over plain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 or time to show interest in sexual activity with a receptive partner</a:t>
            </a:r>
          </a:p>
          <a:p>
            <a:r>
              <a:rPr lang="en-US" dirty="0" smtClean="0"/>
              <a:t>More interest: supposed to equate to greater interest in pleasure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71800"/>
            <a:ext cx="3200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200150" y="1676400"/>
            <a:ext cx="2190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Gill Sans MT" pitchFamily="34" charset="0"/>
              </a:rPr>
              <a:t>Sucrose Preference</a:t>
            </a:r>
          </a:p>
        </p:txBody>
      </p:sp>
      <p:pic>
        <p:nvPicPr>
          <p:cNvPr id="2050" name="Picture 2" descr="Image result for mouse sexual behavior te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62262"/>
            <a:ext cx="33274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09088" y="1665982"/>
            <a:ext cx="219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Gill Sans MT" pitchFamily="34" charset="0"/>
              </a:rPr>
              <a:t>Sexual Interest</a:t>
            </a:r>
            <a:endParaRPr lang="en-US" altLang="en-US" sz="3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Social Avoidance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63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by ratio of time in proximity to social versus non-social conditions</a:t>
            </a:r>
          </a:p>
          <a:p>
            <a:r>
              <a:rPr lang="en-US" dirty="0" smtClean="0"/>
              <a:t>More Social Contact: Less Depressive Behavior</a:t>
            </a:r>
            <a:endParaRPr lang="en-US" dirty="0"/>
          </a:p>
        </p:txBody>
      </p:sp>
      <p:pic>
        <p:nvPicPr>
          <p:cNvPr id="1026" name="Picture 2" descr="Image result for mouse depression 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42024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42024"/>
            <a:ext cx="2674113" cy="217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359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in Depression must consider</a:t>
            </a:r>
            <a:br>
              <a:rPr lang="en-US" dirty="0" smtClean="0"/>
            </a:br>
            <a:r>
              <a:rPr lang="en-US" dirty="0" smtClean="0"/>
              <a:t>These Critical Elements</a:t>
            </a:r>
            <a:endParaRPr lang="en-US" dirty="0"/>
          </a:p>
        </p:txBody>
      </p:sp>
      <p:sp>
        <p:nvSpPr>
          <p:cNvPr id="3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4701"/>
            <a:ext cx="8360883" cy="44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Epigenetic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&amp;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3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Heritability 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Genetic Factors contribute up to 50%</a:t>
            </a:r>
          </a:p>
          <a:p>
            <a:pPr lvl="1"/>
            <a:r>
              <a:rPr lang="en-US" sz="2800" dirty="0" smtClean="0"/>
              <a:t>Complex array of stress-related genes</a:t>
            </a:r>
          </a:p>
          <a:p>
            <a:pPr lvl="1"/>
            <a:r>
              <a:rPr lang="en-US" sz="2800" dirty="0" smtClean="0"/>
              <a:t>Carrying a gene does not confer expression</a:t>
            </a:r>
          </a:p>
          <a:p>
            <a:pPr lvl="2"/>
            <a:r>
              <a:rPr lang="en-US" sz="2800" dirty="0" smtClean="0"/>
              <a:t>Does not determine symptoms</a:t>
            </a:r>
          </a:p>
          <a:p>
            <a:r>
              <a:rPr lang="en-U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Epigenetics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800" dirty="0" smtClean="0"/>
              <a:t>Heritable biochemical signals</a:t>
            </a:r>
          </a:p>
          <a:p>
            <a:pPr lvl="1"/>
            <a:r>
              <a:rPr lang="en-US" sz="2800" dirty="0" smtClean="0"/>
              <a:t>Bind to specific DNA sequences or linked proteins</a:t>
            </a:r>
          </a:p>
          <a:p>
            <a:pPr lvl="2"/>
            <a:r>
              <a:rPr lang="en-US" sz="2800" dirty="0" smtClean="0"/>
              <a:t>Do </a:t>
            </a:r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800" dirty="0" smtClean="0"/>
              <a:t> alter the DNA sequence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Alter the likelihood of Gene Expression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8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Epigenetic Mechanisms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by Environment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4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Genome of an Individual is invariable</a:t>
            </a:r>
          </a:p>
          <a:p>
            <a:r>
              <a:rPr lang="en-US" sz="3200" dirty="0" smtClean="0"/>
              <a:t>But…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Environmental Factors </a:t>
            </a:r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influence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Gene Action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Epigenetic Factors change exposure of Genes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DNA methylation 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Histone methylation, acetylation, phosphorylation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(more)</a:t>
            </a:r>
          </a:p>
          <a:p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Increase or decrease Gene Expression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Specific genes only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Often related to stress</a:t>
            </a:r>
            <a:endParaRPr lang="en-US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Epigenetics</a:t>
            </a:r>
            <a:br>
              <a:rPr lang="en-US" dirty="0" smtClean="0"/>
            </a:br>
            <a:r>
              <a:rPr lang="en-US" dirty="0" smtClean="0"/>
              <a:t>and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Stress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smtClean="0"/>
              <a:t>DNA methylation</a:t>
            </a:r>
          </a:p>
          <a:p>
            <a:pPr lvl="1"/>
            <a:r>
              <a:rPr lang="en-US" sz="2800" dirty="0" smtClean="0"/>
              <a:t> Promoter: corticotropin-releasing factor (CRF) gene </a:t>
            </a:r>
          </a:p>
          <a:p>
            <a:pPr lvl="1"/>
            <a:r>
              <a:rPr lang="en-US" sz="2800" dirty="0" smtClean="0"/>
              <a:t> Result: increased levels of this stress hormone</a:t>
            </a:r>
          </a:p>
          <a:p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Early Adversity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→</a:t>
            </a:r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Histone + DNA methylation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glucocorticoid receptor (GR) gene in hippocampus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Result: reduced negative feedback during stress</a:t>
            </a:r>
          </a:p>
          <a:p>
            <a:pPr lvl="2"/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Increased stress hormone (cortisol)</a:t>
            </a:r>
          </a:p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Increased vulnerability to stress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Increased susceptibility to Depression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8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mutually exclusive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Theories of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3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Depression Theories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(from Treatments and 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Monoamine (serotonin = 5-HT) deficiency</a:t>
            </a:r>
          </a:p>
          <a:p>
            <a:pPr lvl="1"/>
            <a:r>
              <a:rPr lang="en-US" sz="2800" dirty="0" smtClean="0"/>
              <a:t>First and Most widely accepted theory</a:t>
            </a:r>
          </a:p>
          <a:p>
            <a:pPr lvl="1"/>
            <a:r>
              <a:rPr lang="en-US" sz="2800" dirty="0" smtClean="0"/>
              <a:t>Based on 5-HT reuptake inhibitor efficacy (SRI)</a:t>
            </a:r>
          </a:p>
          <a:p>
            <a:pPr lvl="2"/>
            <a:r>
              <a:rPr lang="en-US" sz="2800" dirty="0" smtClean="0"/>
              <a:t>Most modern antidepressant drugs </a:t>
            </a:r>
            <a:r>
              <a:rPr lang="en-US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also</a:t>
            </a:r>
            <a:r>
              <a:rPr lang="en-US" sz="2800" dirty="0" smtClean="0"/>
              <a:t> include</a:t>
            </a:r>
          </a:p>
          <a:p>
            <a:pPr lvl="3"/>
            <a:r>
              <a:rPr lang="en-US" sz="2600" dirty="0" smtClean="0"/>
              <a:t>norepinephrine (NE) reuptake inhibition (NRI)</a:t>
            </a:r>
          </a:p>
          <a:p>
            <a:pPr lvl="3"/>
            <a:r>
              <a:rPr lang="en-US" sz="2600" dirty="0" smtClean="0"/>
              <a:t>And/or dopamine (DA) reuptake inhibition (DRI)</a:t>
            </a:r>
          </a:p>
          <a:p>
            <a:pPr lvl="1"/>
            <a:r>
              <a:rPr lang="en-US" sz="2800" dirty="0" smtClean="0"/>
              <a:t>&lt; 50% are satisfactorily treated</a:t>
            </a:r>
          </a:p>
          <a:p>
            <a:pPr lvl="1"/>
            <a:r>
              <a:rPr lang="en-US" sz="2800" dirty="0" smtClean="0"/>
              <a:t>No clear mechanism</a:t>
            </a:r>
            <a:endParaRPr lang="en-US" sz="3200" dirty="0"/>
          </a:p>
          <a:p>
            <a:pPr lvl="2"/>
            <a:r>
              <a:rPr lang="en-US" sz="2800" dirty="0" smtClean="0"/>
              <a:t>6-8 </a:t>
            </a:r>
            <a:r>
              <a:rPr lang="en-US" sz="2800" dirty="0" err="1" smtClean="0"/>
              <a:t>wk</a:t>
            </a:r>
            <a:r>
              <a:rPr lang="en-US" sz="2800" dirty="0" smtClean="0"/>
              <a:t> delay precludes deficiency as the cause</a:t>
            </a:r>
          </a:p>
          <a:p>
            <a:pPr lvl="2"/>
            <a:r>
              <a:rPr lang="en-US" sz="2800" dirty="0" smtClean="0"/>
              <a:t>5-HT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linked polymorphic region gene is related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94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Depression Theories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(from Treatments and 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Neurotrophic (Brain-Derived Neurotrophic Factor)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↑</a:t>
            </a:r>
            <a:r>
              <a:rPr lang="en-US" sz="2800" dirty="0" smtClean="0"/>
              <a:t>BDNF in Hippocampus </a:t>
            </a:r>
            <a:r>
              <a:rPr lang="en-US" sz="2800" dirty="0" smtClean="0">
                <a:latin typeface="Times New Roman"/>
                <a:cs typeface="Times New Roman"/>
              </a:rPr>
              <a:t>→↓ </a:t>
            </a:r>
            <a:r>
              <a:rPr lang="en-US" sz="2800" dirty="0"/>
              <a:t>Depressive </a:t>
            </a:r>
            <a:r>
              <a:rPr lang="en-US" sz="2800" dirty="0" smtClean="0"/>
              <a:t>Behaviors</a:t>
            </a:r>
          </a:p>
          <a:p>
            <a:pPr lvl="2"/>
            <a:r>
              <a:rPr lang="en-US" sz="2800" dirty="0">
                <a:latin typeface="Times New Roman"/>
                <a:cs typeface="Times New Roman"/>
              </a:rPr>
              <a:t>↓</a:t>
            </a:r>
            <a:r>
              <a:rPr lang="en-US" sz="2800" dirty="0"/>
              <a:t>BDNF linked to </a:t>
            </a:r>
            <a:r>
              <a:rPr lang="en-US" sz="2800" dirty="0">
                <a:latin typeface="Times New Roman"/>
                <a:cs typeface="Times New Roman"/>
              </a:rPr>
              <a:t>↑</a:t>
            </a:r>
            <a:r>
              <a:rPr lang="en-US" sz="2800" dirty="0"/>
              <a:t>Depressive </a:t>
            </a:r>
            <a:r>
              <a:rPr lang="en-US" sz="2800" dirty="0" smtClean="0"/>
              <a:t>symptoms</a:t>
            </a:r>
          </a:p>
          <a:p>
            <a:pPr lvl="3"/>
            <a:r>
              <a:rPr lang="en-US" sz="2400" dirty="0">
                <a:latin typeface="Times New Roman"/>
                <a:cs typeface="Times New Roman"/>
              </a:rPr>
              <a:t>↑</a:t>
            </a:r>
            <a:r>
              <a:rPr lang="en-US" sz="2400" dirty="0" smtClean="0"/>
              <a:t>BDNF associated with clinical recovery</a:t>
            </a:r>
            <a:endParaRPr lang="en-US" sz="2600" dirty="0"/>
          </a:p>
          <a:p>
            <a:pPr lvl="2"/>
            <a:r>
              <a:rPr lang="en-US" sz="2800" dirty="0" smtClean="0"/>
              <a:t>Stimulates neuroplasticity and neurogenesis</a:t>
            </a:r>
          </a:p>
          <a:p>
            <a:pPr lvl="3"/>
            <a:r>
              <a:rPr lang="en-US" sz="2600" dirty="0" smtClean="0"/>
              <a:t>Associated with reduced depression</a:t>
            </a:r>
          </a:p>
          <a:p>
            <a:pPr lvl="2"/>
            <a:r>
              <a:rPr lang="en-US" sz="2800" dirty="0" smtClean="0"/>
              <a:t>BDNF </a:t>
            </a:r>
            <a:r>
              <a:rPr lang="en-US" sz="2800" dirty="0" smtClean="0">
                <a:latin typeface="Times New Roman"/>
                <a:cs typeface="Times New Roman"/>
              </a:rPr>
              <a:t>→ ↓ </a:t>
            </a:r>
            <a:r>
              <a:rPr lang="en-US" sz="2800" dirty="0"/>
              <a:t>5-HT </a:t>
            </a:r>
            <a:r>
              <a:rPr lang="en-US" sz="2800" dirty="0" smtClean="0"/>
              <a:t>reuptake (similar to SRIs)</a:t>
            </a:r>
          </a:p>
          <a:p>
            <a:pPr lvl="2"/>
            <a:r>
              <a:rPr lang="en-US" sz="2800" dirty="0"/>
              <a:t>BDNF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5-HT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regulati</a:t>
            </a:r>
            <a:r>
              <a:rPr lang="en-US" sz="2800" dirty="0"/>
              <a:t>on</a:t>
            </a: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↑</a:t>
            </a:r>
            <a:r>
              <a:rPr lang="en-US" sz="2800" dirty="0"/>
              <a:t>BDNF in </a:t>
            </a:r>
            <a:r>
              <a:rPr lang="en-US" sz="2800" dirty="0" smtClean="0"/>
              <a:t>Nucleus Accumbens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↑</a:t>
            </a:r>
            <a:r>
              <a:rPr lang="en-US" sz="2800" dirty="0" smtClean="0"/>
              <a:t>Depressive Behaviors</a:t>
            </a:r>
          </a:p>
          <a:p>
            <a:pPr lvl="1"/>
            <a:r>
              <a:rPr lang="en-US" sz="2800" dirty="0"/>
              <a:t> </a:t>
            </a:r>
            <a:r>
              <a:rPr lang="en-US" dirty="0" smtClean="0"/>
              <a:t>Val66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</a:t>
            </a:r>
            <a:r>
              <a:rPr lang="en-US" sz="2800" dirty="0" smtClean="0"/>
              <a:t> BDNF mutant </a:t>
            </a:r>
            <a:r>
              <a:rPr lang="en-US" sz="2800" dirty="0" smtClean="0">
                <a:latin typeface="Times New Roman"/>
                <a:cs typeface="Times New Roman"/>
              </a:rPr>
              <a:t>→↑ </a:t>
            </a:r>
            <a:r>
              <a:rPr lang="en-US" sz="2800" dirty="0" smtClean="0"/>
              <a:t>vulnerability to Depression</a:t>
            </a: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42620826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267</TotalTime>
  <Words>785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Causes and Mechanisms of Depression</vt:lpstr>
      <vt:lpstr>Major Depressive Disorder Clinical Depression</vt:lpstr>
      <vt:lpstr>Heritability  of Depression</vt:lpstr>
      <vt:lpstr>Gene by Environment Interactions</vt:lpstr>
      <vt:lpstr>Environmental Epigenetics</vt:lpstr>
      <vt:lpstr>Environmental Epigenetics and Depression</vt:lpstr>
      <vt:lpstr>Major Theories of Depression</vt:lpstr>
      <vt:lpstr>Depression Theories (from Treatments and Research)</vt:lpstr>
      <vt:lpstr>Depression Theories (from Treatments and Research)</vt:lpstr>
      <vt:lpstr>Depression Theories (from Treatments and Research)</vt:lpstr>
      <vt:lpstr>Depression Theories (from Treatments and Research)</vt:lpstr>
      <vt:lpstr>Chronic Social stress</vt:lpstr>
      <vt:lpstr>Current Animal Models of Depression</vt:lpstr>
      <vt:lpstr>Pre-Clinical Models should have Construct, Face, &amp; Predictive Validity</vt:lpstr>
      <vt:lpstr>Pre-Clinical Models should have Construct, Face, &amp; Predictive Validity</vt:lpstr>
      <vt:lpstr>Pre-Clinical Models should have Construct, Face, &amp; Predictive Validity</vt:lpstr>
      <vt:lpstr>Social Models have greater Construct, Face, &amp; Predictive Validity</vt:lpstr>
      <vt:lpstr>Tests of Depressive Behavior</vt:lpstr>
      <vt:lpstr>Tests of Behavioral Despair </vt:lpstr>
      <vt:lpstr>Tests of Anhedonia</vt:lpstr>
      <vt:lpstr>Tests of Social Avoidance</vt:lpstr>
      <vt:lpstr>Research in Depression must consider These Critical Elements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H Summers</dc:creator>
  <cp:lastModifiedBy>Cliff H Summers</cp:lastModifiedBy>
  <cp:revision>24</cp:revision>
  <dcterms:created xsi:type="dcterms:W3CDTF">2017-01-24T20:06:50Z</dcterms:created>
  <dcterms:modified xsi:type="dcterms:W3CDTF">2017-01-25T00:33:50Z</dcterms:modified>
</cp:coreProperties>
</file>